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319" r:id="rId3"/>
    <p:sldId id="337" r:id="rId4"/>
    <p:sldId id="338" r:id="rId5"/>
    <p:sldId id="339" r:id="rId6"/>
    <p:sldId id="341" r:id="rId7"/>
    <p:sldId id="343" r:id="rId8"/>
    <p:sldId id="342" r:id="rId9"/>
    <p:sldId id="344" r:id="rId10"/>
    <p:sldId id="345" r:id="rId11"/>
    <p:sldId id="27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68F"/>
    <a:srgbClr val="48595D"/>
    <a:srgbClr val="FFFFFF"/>
    <a:srgbClr val="D9185C"/>
    <a:srgbClr val="06B4E6"/>
    <a:srgbClr val="15458F"/>
    <a:srgbClr val="DA1A5A"/>
    <a:srgbClr val="00B4E6"/>
    <a:srgbClr val="00B4E7"/>
    <a:srgbClr val="174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4CF742-6280-4A0D-A7F4-BDB84E9AB872}" v="15" dt="2024-07-17T22:04:48.963"/>
    <p1510:client id="{80540573-13EE-48D7-BE35-6F7EB07BFCF3}" v="3" dt="2024-07-17T22:59:45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>
        <p:guide orient="horz" pos="26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3E561-A38A-4A22-8215-F855A52BC5B1}" type="datetimeFigureOut">
              <a:rPr lang="en-US" smtClean="0"/>
              <a:t>18-Jul-2024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27055-821E-4F6B-AAA9-2685E149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59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55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2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815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698122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54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2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64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74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6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91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5881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40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20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86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969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2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46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38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660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0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1000935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71" r:id="rId4"/>
    <p:sldLayoutId id="2147483666" r:id="rId5"/>
    <p:sldLayoutId id="2147483667" r:id="rId6"/>
    <p:sldLayoutId id="2147483655" r:id="rId7"/>
    <p:sldLayoutId id="2147483678" r:id="rId8"/>
    <p:sldLayoutId id="2147483650" r:id="rId9"/>
    <p:sldLayoutId id="2147483673" r:id="rId10"/>
    <p:sldLayoutId id="2147483659" r:id="rId11"/>
    <p:sldLayoutId id="2147483676" r:id="rId12"/>
    <p:sldLayoutId id="2147483652" r:id="rId13"/>
    <p:sldLayoutId id="2147483657" r:id="rId14"/>
    <p:sldLayoutId id="2147483672" r:id="rId15"/>
    <p:sldLayoutId id="2147483679" r:id="rId16"/>
    <p:sldLayoutId id="2147483656" r:id="rId17"/>
    <p:sldLayoutId id="2147483674" r:id="rId18"/>
    <p:sldLayoutId id="2147483658" r:id="rId19"/>
    <p:sldLayoutId id="2147483661" r:id="rId20"/>
    <p:sldLayoutId id="2147483675" r:id="rId21"/>
    <p:sldLayoutId id="2147483677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BAA5D0-0EC3-48B3-8B71-C05A7A2971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>
                <a:solidFill>
                  <a:srgbClr val="01B4E7"/>
                </a:solidFill>
              </a:rPr>
              <a:t>PETS Alliance – public Image Breakout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5BF5BF4-0702-4C28-8FC1-612DFF051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328" y="5721046"/>
            <a:ext cx="9733038" cy="465667"/>
          </a:xfrm>
        </p:spPr>
        <p:txBody>
          <a:bodyPr/>
          <a:lstStyle/>
          <a:p>
            <a:r>
              <a:rPr lang="en-US"/>
              <a:t>July 17-19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F02CC5-9061-4C17-BEB5-A44BFFA51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Placeholder 12" descr="A group of people working in a field&#10;&#10;Description automatically generated">
            <a:extLst>
              <a:ext uri="{FF2B5EF4-FFF2-40B4-BE49-F238E27FC236}">
                <a16:creationId xmlns:a16="http://schemas.microsoft.com/office/drawing/2014/main" id="{E92D5DEA-3418-272C-5B96-D3E586840B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75" b="18975"/>
          <a:stretch>
            <a:fillRect/>
          </a:stretch>
        </p:blipFill>
        <p:spPr/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90E53312-F80E-DF7B-7227-1B19CA7AB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738" y="5895821"/>
            <a:ext cx="1801395" cy="67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151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381ABC-8821-4985-883C-CC7B9BF40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7" y="126708"/>
            <a:ext cx="11506200" cy="1059348"/>
          </a:xfrm>
        </p:spPr>
        <p:txBody>
          <a:bodyPr/>
          <a:lstStyle/>
          <a:p>
            <a:r>
              <a:rPr lang="en-US"/>
              <a:t>Public Image Resources for PETS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2AAC32-E238-451F-B233-87299E4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A blue and orange line drawing of a web page&#10;&#10;Description automatically generated">
            <a:extLst>
              <a:ext uri="{FF2B5EF4-FFF2-40B4-BE49-F238E27FC236}">
                <a16:creationId xmlns:a16="http://schemas.microsoft.com/office/drawing/2014/main" id="{C3EADC5C-A88A-5628-32F5-163B900E97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1" t="20587" r="14877" b="19396"/>
          <a:stretch/>
        </p:blipFill>
        <p:spPr>
          <a:xfrm>
            <a:off x="1333344" y="1838688"/>
            <a:ext cx="2534653" cy="2272766"/>
          </a:xfrm>
          <a:prstGeom prst="rect">
            <a:avLst/>
          </a:prstGeom>
        </p:spPr>
      </p:pic>
      <p:pic>
        <p:nvPicPr>
          <p:cNvPr id="10" name="Picture 9" descr="A light bulb with rays&#10;&#10;Description automatically generated">
            <a:extLst>
              <a:ext uri="{FF2B5EF4-FFF2-40B4-BE49-F238E27FC236}">
                <a16:creationId xmlns:a16="http://schemas.microsoft.com/office/drawing/2014/main" id="{AA529ADB-7FBF-56E7-21F8-B9CF1F2944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6" t="14912" r="12684" b="15340"/>
          <a:stretch/>
        </p:blipFill>
        <p:spPr>
          <a:xfrm>
            <a:off x="5107843" y="1663407"/>
            <a:ext cx="2153198" cy="2097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B9B6D2E-C5D0-3D30-A1A9-F9AFA8A7C9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17" t="13866" b="12468"/>
          <a:stretch/>
        </p:blipFill>
        <p:spPr>
          <a:xfrm>
            <a:off x="9076161" y="1950615"/>
            <a:ext cx="2307241" cy="19222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DA5D5F8-0675-789A-B188-9A75182094D3}"/>
              </a:ext>
            </a:extLst>
          </p:cNvPr>
          <p:cNvSpPr txBox="1"/>
          <p:nvPr/>
        </p:nvSpPr>
        <p:spPr>
          <a:xfrm>
            <a:off x="1369403" y="4122193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16468F"/>
                </a:solidFill>
              </a:rPr>
              <a:t>Brand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FF59ED-D3F7-CC3B-1746-F7869C24BCE6}"/>
              </a:ext>
            </a:extLst>
          </p:cNvPr>
          <p:cNvSpPr txBox="1"/>
          <p:nvPr/>
        </p:nvSpPr>
        <p:spPr>
          <a:xfrm>
            <a:off x="4625084" y="4122193"/>
            <a:ext cx="2941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16468F"/>
                </a:solidFill>
              </a:rPr>
              <a:t>Learning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AF7A58-2058-B3D2-F74B-39DFD4AE2B8D}"/>
              </a:ext>
            </a:extLst>
          </p:cNvPr>
          <p:cNvSpPr txBox="1"/>
          <p:nvPr/>
        </p:nvSpPr>
        <p:spPr>
          <a:xfrm>
            <a:off x="8597765" y="4151916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16468F"/>
                </a:solidFill>
              </a:rPr>
              <a:t>Research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39E91C-12E7-0582-319D-06D43BE8948D}"/>
              </a:ext>
            </a:extLst>
          </p:cNvPr>
          <p:cNvSpPr txBox="1"/>
          <p:nvPr/>
        </p:nvSpPr>
        <p:spPr>
          <a:xfrm>
            <a:off x="1333344" y="4579420"/>
            <a:ext cx="26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468F"/>
                </a:solidFill>
              </a:rPr>
              <a:t>rotary.org/brandcenter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1A31CB-A8F0-9952-FEA7-5BEBCF4F266B}"/>
              </a:ext>
            </a:extLst>
          </p:cNvPr>
          <p:cNvSpPr txBox="1"/>
          <p:nvPr/>
        </p:nvSpPr>
        <p:spPr>
          <a:xfrm>
            <a:off x="5322923" y="4637380"/>
            <a:ext cx="2621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6468F"/>
                </a:solidFill>
              </a:rPr>
              <a:t>learn.rotary.org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BB5041-977B-4F5A-CD6B-67856DBBD5DB}"/>
              </a:ext>
            </a:extLst>
          </p:cNvPr>
          <p:cNvSpPr txBox="1"/>
          <p:nvPr/>
        </p:nvSpPr>
        <p:spPr>
          <a:xfrm>
            <a:off x="8824793" y="4637380"/>
            <a:ext cx="28099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solidFill>
                  <a:srgbClr val="16468F"/>
                </a:solidFill>
              </a:rPr>
              <a:t>My Rotary</a:t>
            </a:r>
          </a:p>
          <a:p>
            <a:r>
              <a:rPr lang="en-US" sz="1200">
                <a:solidFill>
                  <a:srgbClr val="16468F"/>
                </a:solidFill>
              </a:rPr>
              <a:t>search: </a:t>
            </a:r>
            <a:r>
              <a:rPr lang="en-US">
                <a:solidFill>
                  <a:srgbClr val="16468F"/>
                </a:solidFill>
              </a:rPr>
              <a:t>Rotary Research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6D4EA-D374-14F0-411B-5AB113E74BC6}"/>
              </a:ext>
            </a:extLst>
          </p:cNvPr>
          <p:cNvSpPr txBox="1"/>
          <p:nvPr/>
        </p:nvSpPr>
        <p:spPr>
          <a:xfrm>
            <a:off x="1501338" y="5283711"/>
            <a:ext cx="30348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brand guidance</a:t>
            </a:r>
          </a:p>
          <a:p>
            <a:r>
              <a:rPr lang="en-US" sz="1600"/>
              <a:t>videos/images – &gt;1000</a:t>
            </a:r>
          </a:p>
          <a:p>
            <a:r>
              <a:rPr lang="en-US" sz="1600"/>
              <a:t>public image presentations - 11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2CB785-9873-1651-AAB2-19E618502A12}"/>
              </a:ext>
            </a:extLst>
          </p:cNvPr>
          <p:cNvSpPr txBox="1"/>
          <p:nvPr/>
        </p:nvSpPr>
        <p:spPr>
          <a:xfrm>
            <a:off x="4851385" y="5315800"/>
            <a:ext cx="26661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public image courses - 6</a:t>
            </a:r>
          </a:p>
          <a:p>
            <a:r>
              <a:rPr lang="en-US" sz="1600"/>
              <a:t>public image learning plans</a:t>
            </a:r>
          </a:p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A3287-88E5-E313-376D-855788038CC6}"/>
              </a:ext>
            </a:extLst>
          </p:cNvPr>
          <p:cNvSpPr txBox="1"/>
          <p:nvPr/>
        </p:nvSpPr>
        <p:spPr>
          <a:xfrm>
            <a:off x="8739629" y="5283711"/>
            <a:ext cx="31935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awareness &amp; understanding - US</a:t>
            </a:r>
          </a:p>
          <a:p>
            <a:r>
              <a:rPr lang="en-US" sz="1600"/>
              <a:t>member survey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459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7C25BA-D8F0-4178-B816-B2FDF5B1B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460" y="967584"/>
            <a:ext cx="5627077" cy="47355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C42DF1-87D7-4892-9774-04059B83693F}"/>
              </a:ext>
            </a:extLst>
          </p:cNvPr>
          <p:cNvSpPr txBox="1"/>
          <p:nvPr/>
        </p:nvSpPr>
        <p:spPr>
          <a:xfrm>
            <a:off x="3286553" y="967584"/>
            <a:ext cx="5627077" cy="37225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B3309C-0FC6-480A-ACAC-BDB57E644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94E25-127B-4C48-AF96-44BA7B82377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727311B1-FEB8-C4DF-A454-1436516D9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602" y="5860195"/>
            <a:ext cx="1801395" cy="677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66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2596790" y="848444"/>
            <a:ext cx="802953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Petina Dixon-Jenkins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of Corporate Communications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Jean Saunders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Lead, Brand Experience</a:t>
            </a:r>
          </a:p>
          <a:p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Liz Thiam</a:t>
            </a:r>
          </a:p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Advisor of Rotary Brand</a:t>
            </a:r>
          </a:p>
        </p:txBody>
      </p:sp>
      <p:pic>
        <p:nvPicPr>
          <p:cNvPr id="4" name="Picture 3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85414BA4-0726-0D48-4FEC-93E771ACA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587" y="6009556"/>
            <a:ext cx="1622826" cy="610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3788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1050324" y="1119168"/>
            <a:ext cx="977419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Our Action Plan asks us to increase awareness of our impact and brand – by strengthening our public image.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public image?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Rotary’s public image?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947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877331" y="741915"/>
            <a:ext cx="96753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We’re all Rotary brand ambassadors.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does it mean to be a brand ambassador?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How can PETS inspire presidents-elect to tell stories of the impact they’re making?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172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523103" y="738625"/>
            <a:ext cx="111457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Rotary provides resources to support members to tell their stories – on the Learning Center, on the Brand Center.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will you promote </a:t>
            </a:r>
            <a:r>
              <a:rPr lang="en-US" sz="54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Rotary’s public image resources </a:t>
            </a: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into your PELs (PETs)?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3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41407" y="872033"/>
            <a:ext cx="1114579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</a:t>
            </a:r>
            <a:r>
              <a:rPr lang="en-US" sz="4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Rotary branding correctly and consistently strengthens our brand.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we encourage clubs to use the Rotary branding correctly and consistently?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0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1186249" y="1564013"/>
            <a:ext cx="965062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Brand consistency starts with leading by example.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en-US" sz="60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do we brand our own Multi-district PETS?</a:t>
            </a:r>
            <a:endParaRPr lang="en-US" sz="60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5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594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1357184" y="996746"/>
            <a:ext cx="94776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Some clubs are not using Rotary branding correctly.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endParaRPr lang="en-US" sz="480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60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can PETs help encourage clubs to use correct branding? </a:t>
            </a:r>
            <a:endParaRPr lang="en-US" sz="54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2167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9">
            <a:extLst>
              <a:ext uri="{FF2B5EF4-FFF2-40B4-BE49-F238E27FC236}">
                <a16:creationId xmlns:a16="http://schemas.microsoft.com/office/drawing/2014/main" id="{C2F1333F-D385-5842-ACC5-86BCCF8741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subhead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4C5BD3-3B8F-7E4C-9BB6-94F638B2DC93}"/>
              </a:ext>
            </a:extLst>
          </p:cNvPr>
          <p:cNvSpPr txBox="1"/>
          <p:nvPr/>
        </p:nvSpPr>
        <p:spPr>
          <a:xfrm>
            <a:off x="762001" y="870279"/>
            <a:ext cx="1114579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Many clubs use the President’s Message in their communications.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How</a:t>
            </a: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should clubs use the President’s Message during the Rotary year?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do you use it? </a:t>
            </a:r>
          </a:p>
          <a:p>
            <a:pPr marR="0" lvl="0" algn="ctr"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would make you more likely to use it?</a:t>
            </a:r>
            <a:endParaRPr lang="en-US" sz="540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626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DESIGN_ID_OFFICE THEME" val="Zww6o0dV"/>
  <p:tag name="ARTICULATE_SLIDE_COUNT" val="1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292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Public Image Resources for PETS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FK B</dc:creator>
  <cp:lastModifiedBy>Kimberly Kouame</cp:lastModifiedBy>
  <cp:revision>3</cp:revision>
  <cp:lastPrinted>2019-12-04T20:41:25Z</cp:lastPrinted>
  <dcterms:created xsi:type="dcterms:W3CDTF">2019-11-18T03:22:22Z</dcterms:created>
  <dcterms:modified xsi:type="dcterms:W3CDTF">2024-07-18T12:52:24Z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1E96FB25-8539-4CD8-9073-88C994302880</vt:lpwstr>
  </property>
  <property fmtid="{D5CDD505-2E9C-101B-9397-08002B2CF9AE}" pid="3" name="ArticulatePath">
    <vt:lpwstr>RI InHouse Staff Presentation_20200117-007_QC1_EN</vt:lpwstr>
  </property>
</Properties>
</file>